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304" r:id="rId3"/>
    <p:sldId id="258" r:id="rId4"/>
    <p:sldId id="318" r:id="rId5"/>
    <p:sldId id="305" r:id="rId6"/>
    <p:sldId id="307" r:id="rId7"/>
    <p:sldId id="310" r:id="rId8"/>
    <p:sldId id="312" r:id="rId9"/>
    <p:sldId id="320" r:id="rId10"/>
    <p:sldId id="315" r:id="rId11"/>
    <p:sldId id="309" r:id="rId12"/>
    <p:sldId id="316" r:id="rId13"/>
    <p:sldId id="321" r:id="rId14"/>
    <p:sldId id="311" r:id="rId15"/>
    <p:sldId id="313" r:id="rId16"/>
    <p:sldId id="314" r:id="rId17"/>
    <p:sldId id="322" r:id="rId18"/>
    <p:sldId id="259" r:id="rId19"/>
    <p:sldId id="317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CA7C03-8764-914F-A257-D73C46372ED8}" v="526" dt="2024-05-22T02:26:18.483"/>
    <p1510:client id="{D11933B3-D1BB-4072-9B6C-03CA2532AA6B}" v="659" dt="2024-05-22T03:55:46.446"/>
    <p1510:client id="{EF0DA03D-98C3-7B45-97BA-B242E989082C}" v="203" dt="2024-05-22T03:56:26.592"/>
    <p1510:client id="{F6079EBB-7405-4AC2-AA00-FA329BFE7BC2}" v="578" dt="2024-05-21T16:13:14.620"/>
  </p1510:revLst>
</p1510:revInfo>
</file>

<file path=ppt/tableStyles.xml><?xml version="1.0" encoding="utf-8"?>
<a:tblStyleLst xmlns:a="http://schemas.openxmlformats.org/drawingml/2006/main" def="{A4AB2927-AA75-49D0-9B9C-BBE2BCDE2B90}">
  <a:tblStyle styleId="{A4AB2927-AA75-49D0-9B9C-BBE2BCDE2B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719"/>
  </p:normalViewPr>
  <p:slideViewPr>
    <p:cSldViewPr snapToGrid="0">
      <p:cViewPr>
        <p:scale>
          <a:sx n="150" d="100"/>
          <a:sy n="150" d="100"/>
        </p:scale>
        <p:origin x="1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F569C93F-C4A8-9AA5-291C-998CE602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E4D2BCD2-B350-C5DB-A06B-0F0E66970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880E7471-F596-E107-69DB-31B6469EEB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549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268CCFB-B458-CE4E-B3A3-C27C2747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4A557A27-2630-0434-5B20-B50D48D31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59A3E3C1-5333-6047-886E-9AA64CF4E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244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28645975-C12A-758F-033D-3C851D504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4A5D3899-5D97-6ABD-73FC-26A9A16D7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36912D66-958E-4541-C6B2-8115971C0B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947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5F33798B-DD7D-AA36-AAA1-70B9725AE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8FC1987A-1896-D8EA-1B34-118EB4C51C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38F07727-87E1-982E-7534-D375F4B915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73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268CCFB-B458-CE4E-B3A3-C27C2747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4A557A27-2630-0434-5B20-B50D48D31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59A3E3C1-5333-6047-886E-9AA64CF4E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60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268CCFB-B458-CE4E-B3A3-C27C2747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4A557A27-2630-0434-5B20-B50D48D31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59A3E3C1-5333-6047-886E-9AA64CF4E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004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268CCFB-B458-CE4E-B3A3-C27C2747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4A557A27-2630-0434-5B20-B50D48D31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59A3E3C1-5333-6047-886E-9AA64CF4E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25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268CCFB-B458-CE4E-B3A3-C27C2747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4A557A27-2630-0434-5B20-B50D48D31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59A3E3C1-5333-6047-886E-9AA64CF4E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994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68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C7C0B620-FB2E-0F93-2225-BE77FC66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>
            <a:extLst>
              <a:ext uri="{FF2B5EF4-FFF2-40B4-BE49-F238E27FC236}">
                <a16:creationId xmlns:a16="http://schemas.microsoft.com/office/drawing/2014/main" id="{B8157BAF-6382-A342-0C29-7D46F26286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>
            <a:extLst>
              <a:ext uri="{FF2B5EF4-FFF2-40B4-BE49-F238E27FC236}">
                <a16:creationId xmlns:a16="http://schemas.microsoft.com/office/drawing/2014/main" id="{1485746C-830D-7E2C-E46A-9133F7865B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2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60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8FF990E-BCB4-8B98-555D-9E55A9E23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FB84C4F3-0D70-8755-E3F8-AC6B0938B8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002E2275-111D-BEFF-1E67-0A4C77F628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6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268CCFB-B458-CE4E-B3A3-C27C2747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4A557A27-2630-0434-5B20-B50D48D31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59A3E3C1-5333-6047-886E-9AA64CF4E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92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09AF0BB2-F88F-3054-7F19-A142D5816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BEF894F5-0DF1-8995-BF9F-84E3E7DEAE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DAA0438B-F341-DEA7-655A-BCC03F5D0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22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C3D51EE4-1288-7349-8A7D-4E6B77531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E76A1F99-8F67-874A-2B65-E7FF517B49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271CFD76-2F7B-67CA-20F4-A0054AA9A0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686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268CCFB-B458-CE4E-B3A3-C27C2747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>
            <a:extLst>
              <a:ext uri="{FF2B5EF4-FFF2-40B4-BE49-F238E27FC236}">
                <a16:creationId xmlns:a16="http://schemas.microsoft.com/office/drawing/2014/main" id="{4A557A27-2630-0434-5B20-B50D48D31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>
            <a:extLst>
              <a:ext uri="{FF2B5EF4-FFF2-40B4-BE49-F238E27FC236}">
                <a16:creationId xmlns:a16="http://schemas.microsoft.com/office/drawing/2014/main" id="{59A3E3C1-5333-6047-886E-9AA64CF4E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76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0" r:id="rId4"/>
    <p:sldLayoutId id="2147483661" r:id="rId5"/>
    <p:sldLayoutId id="214748368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Tech2Buy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1166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Mohamad-</a:t>
            </a:r>
            <a:r>
              <a:rPr lang="en-CA" err="1"/>
              <a:t>Ridha</a:t>
            </a:r>
            <a:r>
              <a:rPr lang="en-CA"/>
              <a:t> Dosh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err="1"/>
              <a:t>Earaj</a:t>
            </a:r>
            <a:r>
              <a:rPr lang="en-CA"/>
              <a:t> Noori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Dave-</a:t>
            </a:r>
            <a:r>
              <a:rPr lang="en-CA" err="1"/>
              <a:t>Hardens Odigé</a:t>
            </a:r>
            <a:br>
              <a:rPr lang="en-CA"/>
            </a:br>
            <a:r>
              <a:rPr lang="en-CA" err="1"/>
              <a:t>Thanushan Rajaratnam</a:t>
            </a:r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613825" y="2479430"/>
            <a:ext cx="3916350" cy="978921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Sauvez</a:t>
            </a:r>
            <a:r>
              <a:rPr lang="en-CA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plus,</a:t>
            </a:r>
            <a:br>
              <a:rPr lang="en-CA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-CA" sz="2200" b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Acheter</a:t>
            </a:r>
            <a:r>
              <a:rPr lang="en-CA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plus 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1990;p81">
            <a:extLst>
              <a:ext uri="{FF2B5EF4-FFF2-40B4-BE49-F238E27FC236}">
                <a16:creationId xmlns:a16="http://schemas.microsoft.com/office/drawing/2014/main" id="{7762A29E-C02B-3A26-6E20-B9B363B1D910}"/>
              </a:ext>
            </a:extLst>
          </p:cNvPr>
          <p:cNvSpPr/>
          <p:nvPr/>
        </p:nvSpPr>
        <p:spPr>
          <a:xfrm>
            <a:off x="5445301" y="2768727"/>
            <a:ext cx="349052" cy="200163"/>
          </a:xfrm>
          <a:custGeom>
            <a:avLst/>
            <a:gdLst/>
            <a:ahLst/>
            <a:cxnLst/>
            <a:rect l="l" t="t" r="r" b="b"/>
            <a:pathLst>
              <a:path w="10967" h="6289" extrusionOk="0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0F51D96-69CF-8296-1C63-8235AEDB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732" y="2318873"/>
            <a:ext cx="197522" cy="1858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A2E5D095-F7FC-3B65-6673-76D02781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3D6D4ECC-5D5E-A9A0-7952-7A29ADD8266E}"/>
              </a:ext>
            </a:extLst>
          </p:cNvPr>
          <p:cNvSpPr txBox="1">
            <a:spLocks/>
          </p:cNvSpPr>
          <p:nvPr/>
        </p:nvSpPr>
        <p:spPr>
          <a:xfrm>
            <a:off x="303198" y="193653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2800">
                <a:solidFill>
                  <a:schemeClr val="accent1"/>
                </a:solidFill>
              </a:rPr>
              <a:t>Changer le mot de passe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679C46-5499-D347-21EC-49118CA7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98" y="1250037"/>
            <a:ext cx="4835155" cy="27501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B1F5F0F-0BAE-D1A3-15EB-D2862E0B71A4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D8807E27-DA98-2F07-1A90-7F1FBA96807B}"/>
              </a:ext>
            </a:extLst>
          </p:cNvPr>
          <p:cNvSpPr txBox="1">
            <a:spLocks/>
          </p:cNvSpPr>
          <p:nvPr/>
        </p:nvSpPr>
        <p:spPr>
          <a:xfrm>
            <a:off x="5565123" y="1883299"/>
            <a:ext cx="2687192" cy="148363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l"/>
            <a:r>
              <a:rPr lang="fr-FR" sz="1600" b="1">
                <a:solidFill>
                  <a:schemeClr val="bg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L'utilisateur peut remplacer son ancien mot de passe et saisir le nouveau.</a:t>
            </a:r>
            <a:endParaRPr lang="fr-CA" sz="1600" b="1">
              <a:solidFill>
                <a:schemeClr val="bg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168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1ED087F-3D14-48F6-4431-A1B528FF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4880642C-EA52-3DA8-A720-F8BD4C8F6ED1}"/>
              </a:ext>
            </a:extLst>
          </p:cNvPr>
          <p:cNvSpPr txBox="1">
            <a:spLocks/>
          </p:cNvSpPr>
          <p:nvPr/>
        </p:nvSpPr>
        <p:spPr>
          <a:xfrm>
            <a:off x="150798" y="-67582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Page Principale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9769B3-7D5E-6D53-F5ED-5AEF55E9B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8" y="613258"/>
            <a:ext cx="5097780" cy="2547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17156D-CA24-47CF-AC07-8841B82D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71" y="3160797"/>
            <a:ext cx="4008120" cy="1338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4FF61B-92D9-3C94-E2F0-63A7E633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780" y="2231556"/>
            <a:ext cx="4191612" cy="2105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2224A45-AC0C-3AD6-A48B-2F848E5DB5A3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0349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4AC8A794-F3F4-78CA-8F92-47F2595D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0315F528-7C19-8CCA-DE2E-63A98764089D}"/>
              </a:ext>
            </a:extLst>
          </p:cNvPr>
          <p:cNvSpPr txBox="1">
            <a:spLocks/>
          </p:cNvSpPr>
          <p:nvPr/>
        </p:nvSpPr>
        <p:spPr>
          <a:xfrm>
            <a:off x="150798" y="-67582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Page Recherche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EA6DC6-4FE3-AE5E-6DA0-2BC6159F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8" y="736414"/>
            <a:ext cx="5219700" cy="2931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C9332C-E8A9-0C41-3685-9729383D32A1}"/>
              </a:ext>
            </a:extLst>
          </p:cNvPr>
          <p:cNvSpPr txBox="1">
            <a:spLocks/>
          </p:cNvSpPr>
          <p:nvPr/>
        </p:nvSpPr>
        <p:spPr>
          <a:xfrm>
            <a:off x="5054737" y="644708"/>
            <a:ext cx="4194194" cy="2296739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2000" b="1">
                <a:solidFill>
                  <a:schemeClr val="bg2">
                    <a:lumMod val="20000"/>
                    <a:lumOff val="80000"/>
                  </a:schemeClr>
                </a:solidFill>
              </a:rPr>
              <a:t>	L’utilisateur peut rechercher de notre variété de produits électroniques (Ordinateurs, Téléphones, Montres, Écouteurs, Caméras et Tablettes)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ACB38B-99E0-2E03-48FD-FC62F3E87AE1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B3F4A-02C0-86E7-C3D6-8AF4B1E5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41447"/>
            <a:ext cx="4331462" cy="2202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526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04B80AF0-AE05-2ACE-0BCB-4F79D7A2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006F2161-47FE-EB8F-557F-092B310A71C3}"/>
              </a:ext>
            </a:extLst>
          </p:cNvPr>
          <p:cNvSpPr txBox="1">
            <a:spLocks/>
          </p:cNvSpPr>
          <p:nvPr/>
        </p:nvSpPr>
        <p:spPr>
          <a:xfrm>
            <a:off x="150798" y="-67582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Page Détail Produit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2A4420-6999-80EF-887D-E70F704F488E}"/>
              </a:ext>
            </a:extLst>
          </p:cNvPr>
          <p:cNvSpPr txBox="1">
            <a:spLocks/>
          </p:cNvSpPr>
          <p:nvPr/>
        </p:nvSpPr>
        <p:spPr>
          <a:xfrm>
            <a:off x="5429717" y="1588274"/>
            <a:ext cx="3563485" cy="196695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2000" b="1">
                <a:solidFill>
                  <a:schemeClr val="bg2">
                    <a:lumMod val="20000"/>
                    <a:lumOff val="80000"/>
                  </a:schemeClr>
                </a:solidFill>
              </a:rPr>
              <a:t>	L’utilisateur peut voir les détails d’un produit sélectionné et il peut également ajouter un commentaire.</a:t>
            </a:r>
          </a:p>
        </p:txBody>
      </p:sp>
      <p:pic>
        <p:nvPicPr>
          <p:cNvPr id="5" name="Picture 4" descr="A black camera and a black lens&#10;&#10;Description automatically generated">
            <a:extLst>
              <a:ext uri="{FF2B5EF4-FFF2-40B4-BE49-F238E27FC236}">
                <a16:creationId xmlns:a16="http://schemas.microsoft.com/office/drawing/2014/main" id="{4DABF2B3-3D7F-111D-2D26-AF508069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24" y="1166821"/>
            <a:ext cx="4623669" cy="28098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E82AD84-4065-53A9-CFCA-9AC18F7EFFDC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4930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1ED087F-3D14-48F6-4431-A1B528FF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4880642C-EA52-3DA8-A720-F8BD4C8F6ED1}"/>
              </a:ext>
            </a:extLst>
          </p:cNvPr>
          <p:cNvSpPr txBox="1">
            <a:spLocks/>
          </p:cNvSpPr>
          <p:nvPr/>
        </p:nvSpPr>
        <p:spPr>
          <a:xfrm>
            <a:off x="496651" y="246993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Header et </a:t>
            </a:r>
            <a:r>
              <a:rPr lang="fr-CA" sz="3200" err="1">
                <a:solidFill>
                  <a:schemeClr val="accent1"/>
                </a:solidFill>
              </a:rPr>
              <a:t>Footer</a:t>
            </a:r>
            <a:endParaRPr lang="fr-CA" sz="3200">
              <a:solidFill>
                <a:schemeClr val="accent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24C661-0453-EA56-11AB-EEA3A320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2714"/>
            <a:ext cx="9144000" cy="12781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14D613-20EE-425C-C4BC-0E2D9382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9260"/>
            <a:ext cx="9144000" cy="6115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B749168-90EE-1CEE-4B5B-D8ECD02EFCF7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1134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1ED087F-3D14-48F6-4431-A1B528FF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4880642C-EA52-3DA8-A720-F8BD4C8F6ED1}"/>
              </a:ext>
            </a:extLst>
          </p:cNvPr>
          <p:cNvSpPr txBox="1">
            <a:spLocks/>
          </p:cNvSpPr>
          <p:nvPr/>
        </p:nvSpPr>
        <p:spPr>
          <a:xfrm>
            <a:off x="496651" y="246993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Paramètre d’utilisateurs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33A7966-720F-D018-CF74-14031C87FAEE}"/>
              </a:ext>
            </a:extLst>
          </p:cNvPr>
          <p:cNvSpPr txBox="1">
            <a:spLocks/>
          </p:cNvSpPr>
          <p:nvPr/>
        </p:nvSpPr>
        <p:spPr>
          <a:xfrm>
            <a:off x="5040765" y="1182649"/>
            <a:ext cx="3563485" cy="196695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L’utilisateur peut modifier ses informations publiques et privées.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B9F7DD-AF41-CD0F-3C34-0955C2D5F8C8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FA912-2C8B-F2BA-39A9-02FF20E5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5" y="829897"/>
            <a:ext cx="4746551" cy="2319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5AED5-CC97-2270-E800-482567950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97" y="2715380"/>
            <a:ext cx="4485852" cy="2181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3711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1ED087F-3D14-48F6-4431-A1B528FF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4880642C-EA52-3DA8-A720-F8BD4C8F6ED1}"/>
              </a:ext>
            </a:extLst>
          </p:cNvPr>
          <p:cNvSpPr txBox="1">
            <a:spLocks/>
          </p:cNvSpPr>
          <p:nvPr/>
        </p:nvSpPr>
        <p:spPr>
          <a:xfrm>
            <a:off x="496651" y="246993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Panier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9C7939-CBD8-ECE6-9D43-98E186698B50}"/>
              </a:ext>
            </a:extLst>
          </p:cNvPr>
          <p:cNvSpPr txBox="1">
            <a:spLocks/>
          </p:cNvSpPr>
          <p:nvPr/>
        </p:nvSpPr>
        <p:spPr>
          <a:xfrm>
            <a:off x="5327649" y="1830208"/>
            <a:ext cx="2995475" cy="1648183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l"/>
            <a:r>
              <a:rPr lang="fr-FR" sz="2000" b="1" i="0" dirty="0">
                <a:solidFill>
                  <a:srgbClr val="E8EAED"/>
                </a:solidFill>
                <a:effectLst/>
                <a:latin typeface="Montserrat" panose="00000500000000000000" pitchFamily="2" charset="0"/>
              </a:rPr>
              <a:t>L'utilisateur peut voir les produits ajoutés au panier.</a:t>
            </a:r>
            <a:endParaRPr lang="fr-CA" sz="1600" b="1" dirty="0">
              <a:solidFill>
                <a:schemeClr val="bg2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ZoneTexte 2">
            <a:extLst>
              <a:ext uri="{FF2B5EF4-FFF2-40B4-BE49-F238E27FC236}">
                <a16:creationId xmlns:a16="http://schemas.microsoft.com/office/drawing/2014/main" id="{7FE78A91-BDE6-6E81-985A-680FDE005689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B4A68-2174-C798-F513-3739193F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8" y="997560"/>
            <a:ext cx="4180974" cy="2532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318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1ED087F-3D14-48F6-4431-A1B528FF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4880642C-EA52-3DA8-A720-F8BD4C8F6ED1}"/>
              </a:ext>
            </a:extLst>
          </p:cNvPr>
          <p:cNvSpPr txBox="1">
            <a:spLocks/>
          </p:cNvSpPr>
          <p:nvPr/>
        </p:nvSpPr>
        <p:spPr>
          <a:xfrm>
            <a:off x="496651" y="246993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Transaction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5B3F3-1E91-E9C9-05FF-A99F109C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65" y="1548192"/>
            <a:ext cx="4243092" cy="2334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9C7939-CBD8-ECE6-9D43-98E186698B50}"/>
              </a:ext>
            </a:extLst>
          </p:cNvPr>
          <p:cNvSpPr txBox="1">
            <a:spLocks/>
          </p:cNvSpPr>
          <p:nvPr/>
        </p:nvSpPr>
        <p:spPr>
          <a:xfrm>
            <a:off x="5579925" y="1798960"/>
            <a:ext cx="3035300" cy="1648183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l"/>
            <a:r>
              <a:rPr lang="fr-CA" sz="2000" b="1">
                <a:solidFill>
                  <a:schemeClr val="bg2">
                    <a:lumMod val="20000"/>
                    <a:lumOff val="80000"/>
                  </a:schemeClr>
                </a:solidFill>
              </a:rPr>
              <a:t>L’utilisateur peut entrer ses informations de livraison et ensuite, payer avec Paypal.</a:t>
            </a:r>
          </a:p>
        </p:txBody>
      </p:sp>
      <p:sp>
        <p:nvSpPr>
          <p:cNvPr id="6" name="ZoneTexte 2">
            <a:extLst>
              <a:ext uri="{FF2B5EF4-FFF2-40B4-BE49-F238E27FC236}">
                <a16:creationId xmlns:a16="http://schemas.microsoft.com/office/drawing/2014/main" id="{62C1B1D5-807D-9DBF-4621-54B69178630F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81118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A9853-479D-9F5E-4B9F-50204A770A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3" t="5475" r="10260" b="8629"/>
          <a:stretch/>
        </p:blipFill>
        <p:spPr>
          <a:xfrm>
            <a:off x="885825" y="1333500"/>
            <a:ext cx="4124326" cy="25900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170;p39">
            <a:extLst>
              <a:ext uri="{FF2B5EF4-FFF2-40B4-BE49-F238E27FC236}">
                <a16:creationId xmlns:a16="http://schemas.microsoft.com/office/drawing/2014/main" id="{07A8EF4D-AAD8-0B2C-7FB7-0CDDBECE283D}"/>
              </a:ext>
            </a:extLst>
          </p:cNvPr>
          <p:cNvSpPr txBox="1">
            <a:spLocks/>
          </p:cNvSpPr>
          <p:nvPr/>
        </p:nvSpPr>
        <p:spPr>
          <a:xfrm>
            <a:off x="496651" y="246993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Paiement Succès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28C4A33C-9E43-B062-582A-190FF761BB81}"/>
              </a:ext>
            </a:extLst>
          </p:cNvPr>
          <p:cNvSpPr txBox="1">
            <a:spLocks/>
          </p:cNvSpPr>
          <p:nvPr/>
        </p:nvSpPr>
        <p:spPr>
          <a:xfrm>
            <a:off x="5297475" y="1956574"/>
            <a:ext cx="3846526" cy="2305588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1800" b="1">
                <a:solidFill>
                  <a:schemeClr val="bg2">
                    <a:lumMod val="20000"/>
                    <a:lumOff val="80000"/>
                  </a:schemeClr>
                </a:solidFill>
              </a:rPr>
              <a:t>	Nous remercions l’utilisateur et puis, il peut se rediriger vers la page d’accueil pour continuer à magasiner dans TECH2BUY.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105E4D4-2F56-AEA7-AA52-D43072B0D1DA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575168" y="53344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/>
              <a:t>Respect des </a:t>
            </a:r>
            <a:r>
              <a:rPr lang="en-CA" sz="2000" dirty="0" err="1"/>
              <a:t>principes</a:t>
            </a:r>
            <a:r>
              <a:rPr lang="en-CA" sz="2000" dirty="0"/>
              <a:t> Solid, Dry et Kiss</a:t>
            </a:r>
          </a:p>
        </p:txBody>
      </p:sp>
      <p:cxnSp>
        <p:nvCxnSpPr>
          <p:cNvPr id="2181" name="Google Shape;2181;p69"/>
          <p:cNvCxnSpPr/>
          <p:nvPr/>
        </p:nvCxnSpPr>
        <p:spPr>
          <a:xfrm>
            <a:off x="816451" y="1027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4" name="Google Shape;21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206" y="2992722"/>
            <a:ext cx="2939569" cy="45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D86D41B-17E8-A842-5A5D-900B2D485500}"/>
              </a:ext>
            </a:extLst>
          </p:cNvPr>
          <p:cNvSpPr txBox="1"/>
          <p:nvPr/>
        </p:nvSpPr>
        <p:spPr>
          <a:xfrm>
            <a:off x="453253" y="1062560"/>
            <a:ext cx="30433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bg1"/>
                </a:solidFill>
              </a:rPr>
              <a:t>SOLID:</a:t>
            </a:r>
          </a:p>
          <a:p>
            <a:r>
              <a:rPr lang="fr-CA" sz="1200">
                <a:solidFill>
                  <a:schemeClr val="bg1"/>
                </a:solidFill>
              </a:rPr>
              <a:t>Un ensemble de principes de conception qui guident les développeurs dans la création de logiciels maintenables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B0EC23-30EF-A1B8-D235-2CAACD2433AA}"/>
              </a:ext>
            </a:extLst>
          </p:cNvPr>
          <p:cNvSpPr txBox="1"/>
          <p:nvPr/>
        </p:nvSpPr>
        <p:spPr>
          <a:xfrm>
            <a:off x="453253" y="2362204"/>
            <a:ext cx="304333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>
                <a:solidFill>
                  <a:schemeClr val="bg1"/>
                </a:solidFill>
              </a:rPr>
              <a:t>DRY: </a:t>
            </a:r>
            <a:r>
              <a:rPr lang="fr-CA" b="1">
                <a:solidFill>
                  <a:schemeClr val="bg1"/>
                </a:solidFill>
                <a:latin typeface="var(--lato-font)"/>
              </a:rPr>
              <a:t>(D</a:t>
            </a:r>
            <a:r>
              <a:rPr lang="fr-CA" b="1" i="0">
                <a:solidFill>
                  <a:schemeClr val="bg1"/>
                </a:solidFill>
                <a:effectLst/>
                <a:latin typeface="var(--lato-font)"/>
              </a:rPr>
              <a:t>on't </a:t>
            </a:r>
            <a:r>
              <a:rPr lang="fr-CA" b="1" i="0" err="1">
                <a:solidFill>
                  <a:schemeClr val="bg1"/>
                </a:solidFill>
                <a:effectLst/>
                <a:latin typeface="var(--lato-font)"/>
              </a:rPr>
              <a:t>Repeat</a:t>
            </a:r>
            <a:r>
              <a:rPr lang="fr-CA" b="1" i="0">
                <a:solidFill>
                  <a:schemeClr val="bg1"/>
                </a:solidFill>
                <a:effectLst/>
                <a:latin typeface="var(--lato-font)"/>
              </a:rPr>
              <a:t> </a:t>
            </a:r>
            <a:r>
              <a:rPr lang="fr-CA" b="1" i="0" err="1">
                <a:solidFill>
                  <a:schemeClr val="bg1"/>
                </a:solidFill>
                <a:effectLst/>
                <a:latin typeface="var(--lato-font)"/>
              </a:rPr>
              <a:t>Yourself</a:t>
            </a:r>
            <a:r>
              <a:rPr lang="fr-CA" b="1" i="0">
                <a:solidFill>
                  <a:schemeClr val="bg1"/>
                </a:solidFill>
                <a:effectLst/>
                <a:latin typeface="var(--lato-font)"/>
              </a:rPr>
              <a:t>)</a:t>
            </a:r>
          </a:p>
          <a:p>
            <a:pPr marL="285750" indent="-285750"/>
            <a:r>
              <a:rPr lang="fr-CA" sz="1200">
                <a:solidFill>
                  <a:schemeClr val="bg1"/>
                </a:solidFill>
              </a:rPr>
              <a:t>Duplication de code  </a:t>
            </a:r>
          </a:p>
          <a:p>
            <a:pPr marL="285750" indent="-285750"/>
            <a:r>
              <a:rPr lang="fr-CA" sz="1200">
                <a:solidFill>
                  <a:schemeClr val="bg1"/>
                </a:solidFill>
              </a:rPr>
              <a:t>réduire la complexité de la maintenance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BC83B3-14DE-72A6-BD4B-15A4DE9AC56C}"/>
              </a:ext>
            </a:extLst>
          </p:cNvPr>
          <p:cNvSpPr txBox="1"/>
          <p:nvPr/>
        </p:nvSpPr>
        <p:spPr>
          <a:xfrm>
            <a:off x="453253" y="3742386"/>
            <a:ext cx="304333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>
                <a:solidFill>
                  <a:schemeClr val="bg1"/>
                </a:solidFill>
              </a:rPr>
              <a:t>KISS: </a:t>
            </a:r>
            <a:r>
              <a:rPr lang="fr-CA" b="1">
                <a:solidFill>
                  <a:schemeClr val="bg1"/>
                </a:solidFill>
                <a:latin typeface="var(--lato-font)"/>
              </a:rPr>
              <a:t>(</a:t>
            </a:r>
            <a:r>
              <a:rPr lang="fr-CA" b="1" err="1">
                <a:solidFill>
                  <a:schemeClr val="bg1"/>
                </a:solidFill>
                <a:latin typeface="var(--lato-font)"/>
              </a:rPr>
              <a:t>K</a:t>
            </a:r>
            <a:r>
              <a:rPr lang="fr-CA" b="1" i="0" err="1">
                <a:solidFill>
                  <a:schemeClr val="bg1"/>
                </a:solidFill>
                <a:effectLst/>
                <a:latin typeface="var(--lato-font)"/>
              </a:rPr>
              <a:t>eep</a:t>
            </a:r>
            <a:r>
              <a:rPr lang="fr-CA" b="1" i="0">
                <a:solidFill>
                  <a:schemeClr val="bg1"/>
                </a:solidFill>
                <a:effectLst/>
                <a:latin typeface="var(--lato-font)"/>
              </a:rPr>
              <a:t> It Simple, </a:t>
            </a:r>
            <a:r>
              <a:rPr lang="fr-CA" b="1" i="0" err="1">
                <a:solidFill>
                  <a:schemeClr val="bg1"/>
                </a:solidFill>
                <a:effectLst/>
                <a:latin typeface="var(--lato-font)"/>
              </a:rPr>
              <a:t>Stupid</a:t>
            </a:r>
            <a:r>
              <a:rPr lang="fr-CA" b="1" i="0">
                <a:solidFill>
                  <a:schemeClr val="bg1"/>
                </a:solidFill>
                <a:effectLst/>
                <a:latin typeface="var(--lato-font)"/>
              </a:rPr>
              <a:t>)</a:t>
            </a:r>
          </a:p>
          <a:p>
            <a:pPr marL="285750" indent="-285750"/>
            <a:r>
              <a:rPr lang="fr-CA" sz="1200">
                <a:solidFill>
                  <a:schemeClr val="bg1"/>
                </a:solidFill>
              </a:rPr>
              <a:t>Simplicité dans le code</a:t>
            </a:r>
          </a:p>
          <a:p>
            <a:pPr marL="285750" indent="-285750"/>
            <a:r>
              <a:rPr lang="fr-CA" sz="1200">
                <a:solidFill>
                  <a:schemeClr val="bg1"/>
                </a:solidFill>
              </a:rPr>
              <a:t>Évitant toute complexité inutile</a:t>
            </a:r>
          </a:p>
        </p:txBody>
      </p:sp>
      <p:pic>
        <p:nvPicPr>
          <p:cNvPr id="10" name="Google Shape;2184;p69">
            <a:extLst>
              <a:ext uri="{FF2B5EF4-FFF2-40B4-BE49-F238E27FC236}">
                <a16:creationId xmlns:a16="http://schemas.microsoft.com/office/drawing/2014/main" id="{646782A6-39A2-9D6A-CB3D-F203DC1D44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208" y="1629385"/>
            <a:ext cx="2939569" cy="45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84;p69">
            <a:extLst>
              <a:ext uri="{FF2B5EF4-FFF2-40B4-BE49-F238E27FC236}">
                <a16:creationId xmlns:a16="http://schemas.microsoft.com/office/drawing/2014/main" id="{614F2CF8-CD88-C5D5-3BC1-9B75980678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207" y="4311459"/>
            <a:ext cx="2939569" cy="4525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837819C-F4BA-EF7F-F622-A3C7857A55D9}"/>
              </a:ext>
            </a:extLst>
          </p:cNvPr>
          <p:cNvSpPr txBox="1"/>
          <p:nvPr/>
        </p:nvSpPr>
        <p:spPr>
          <a:xfrm>
            <a:off x="5945966" y="2345067"/>
            <a:ext cx="26582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</a:rPr>
              <a:t>Utilisation d’un fichier CSS commun, </a:t>
            </a:r>
            <a:r>
              <a:rPr lang="fr-CA" err="1">
                <a:solidFill>
                  <a:schemeClr val="bg1"/>
                </a:solidFill>
              </a:rPr>
              <a:t>footer</a:t>
            </a:r>
            <a:r>
              <a:rPr lang="fr-CA">
                <a:solidFill>
                  <a:schemeClr val="bg1"/>
                </a:solidFill>
              </a:rPr>
              <a:t>, header (Éviter la duplication)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D8C8E8C-78F9-1FB3-40B7-E7C50661D40D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496583" y="2700758"/>
            <a:ext cx="2449383" cy="1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6467663-2BB9-B7AE-70AC-8EBB109712A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96583" y="4080940"/>
            <a:ext cx="2449384" cy="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C4BAAF6-10C1-5DAE-5909-720B1B6FB4E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496583" y="1491309"/>
            <a:ext cx="2345622" cy="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E250DC8-DCEA-B186-26A8-A6A7768CE57F}"/>
              </a:ext>
            </a:extLst>
          </p:cNvPr>
          <p:cNvSpPr txBox="1"/>
          <p:nvPr/>
        </p:nvSpPr>
        <p:spPr>
          <a:xfrm>
            <a:off x="5945967" y="3788239"/>
            <a:ext cx="2198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</a:rPr>
              <a:t>Utilisation d’AJAX (Validation de MDP)</a:t>
            </a:r>
          </a:p>
          <a:p>
            <a:endParaRPr lang="fr-CA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17ED927-2C70-E7E7-7FE0-DB52F88CAFD3}"/>
              </a:ext>
            </a:extLst>
          </p:cNvPr>
          <p:cNvSpPr txBox="1"/>
          <p:nvPr/>
        </p:nvSpPr>
        <p:spPr>
          <a:xfrm>
            <a:off x="5945966" y="1076156"/>
            <a:ext cx="2345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</a:rPr>
              <a:t>Suivi de travail chaque semaine, l’utilisation de Trello et Discord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1AA555-F63F-A239-98CB-FDED03BDEB75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35970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B5842C9F-2E66-0C5E-EA2D-5BFA1A00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>
            <a:extLst>
              <a:ext uri="{FF2B5EF4-FFF2-40B4-BE49-F238E27FC236}">
                <a16:creationId xmlns:a16="http://schemas.microsoft.com/office/drawing/2014/main" id="{E794C155-7D40-3A73-B077-449AEAF982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Présentation des Membres</a:t>
            </a:r>
          </a:p>
        </p:txBody>
      </p:sp>
      <p:cxnSp>
        <p:nvCxnSpPr>
          <p:cNvPr id="172" name="Google Shape;172;p39">
            <a:extLst>
              <a:ext uri="{FF2B5EF4-FFF2-40B4-BE49-F238E27FC236}">
                <a16:creationId xmlns:a16="http://schemas.microsoft.com/office/drawing/2014/main" id="{969F7397-F2A6-A6C1-A0FE-A843922855BA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D9894C-1145-4FF2-D805-71F10916A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417427"/>
            <a:ext cx="7172100" cy="2979475"/>
          </a:xfrm>
          <a:effectLst>
            <a:softEdge rad="0"/>
          </a:effectLst>
        </p:spPr>
        <p:txBody>
          <a:bodyPr/>
          <a:lstStyle/>
          <a:p>
            <a:r>
              <a:rPr lang="fr-CA" sz="3200">
                <a:latin typeface="Mistral" panose="03090702030407020403" pitchFamily="66" charset="0"/>
              </a:rPr>
              <a:t>Ridha 	</a:t>
            </a:r>
          </a:p>
          <a:p>
            <a:r>
              <a:rPr lang="fr-CA" sz="3200">
                <a:latin typeface="Mistral" panose="03090702030407020403" pitchFamily="66" charset="0"/>
              </a:rPr>
              <a:t>Earaj</a:t>
            </a:r>
          </a:p>
          <a:p>
            <a:r>
              <a:rPr lang="fr-CA" sz="3200">
                <a:latin typeface="Mistral" panose="03090702030407020403" pitchFamily="66" charset="0"/>
              </a:rPr>
              <a:t>Dave</a:t>
            </a:r>
          </a:p>
          <a:p>
            <a:r>
              <a:rPr lang="fr-CA" sz="3200" err="1">
                <a:latin typeface="Mistral" panose="03090702030407020403" pitchFamily="66" charset="0"/>
              </a:rPr>
              <a:t>Thanushan</a:t>
            </a:r>
            <a:endParaRPr lang="fr-CA" sz="3200"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07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88645" y="175364"/>
            <a:ext cx="1824981" cy="5849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350612" y="962585"/>
            <a:ext cx="1520111" cy="360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400"/>
              <a:t>P</a:t>
            </a:r>
            <a:r>
              <a:rPr lang="en" sz="1400"/>
              <a:t>age d’accueill</a:t>
            </a:r>
            <a:endParaRPr sz="140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2318496" y="1401417"/>
            <a:ext cx="1520111" cy="811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/>
              <a:t>Présentation de la première page du site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214955" y="1003967"/>
            <a:ext cx="1520111" cy="360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Inscription et </a:t>
            </a:r>
            <a:r>
              <a:rPr lang="en" sz="1400" dirty="0" err="1"/>
              <a:t>connexio</a:t>
            </a:r>
            <a:r>
              <a:rPr lang="en-CA" sz="1400" dirty="0"/>
              <a:t>n</a:t>
            </a:r>
            <a:endParaRPr sz="1400"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4080626" y="1401417"/>
            <a:ext cx="1699239" cy="811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Cr</a:t>
            </a:r>
            <a:r>
              <a:rPr lang="en-CA" sz="1100" dirty="0" err="1"/>
              <a:t>é</a:t>
            </a:r>
            <a:r>
              <a:rPr lang="en" sz="1100" dirty="0" err="1"/>
              <a:t>ation</a:t>
            </a:r>
            <a:r>
              <a:rPr lang="en" sz="1100" dirty="0"/>
              <a:t> de </a:t>
            </a:r>
            <a:r>
              <a:rPr lang="en" sz="1100" dirty="0" err="1"/>
              <a:t>compte</a:t>
            </a:r>
            <a:r>
              <a:rPr lang="en-CA" sz="1100" dirty="0"/>
              <a:t>s </a:t>
            </a:r>
            <a:r>
              <a:rPr lang="en" sz="1100" dirty="0"/>
              <a:t>et </a:t>
            </a:r>
            <a:r>
              <a:rPr lang="en" sz="1100" dirty="0" err="1"/>
              <a:t>connexion</a:t>
            </a:r>
            <a:endParaRPr lang="en" sz="11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77238" y="868917"/>
            <a:ext cx="1520111" cy="360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Site web</a:t>
            </a:r>
            <a:endParaRPr sz="140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377238" y="1401417"/>
            <a:ext cx="1520111" cy="811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Explication et presentation de site web T</a:t>
            </a:r>
            <a:r>
              <a:rPr lang="fr-CA" sz="1100" dirty="0"/>
              <a:t>e</a:t>
            </a:r>
            <a:r>
              <a:rPr lang="en" sz="1100" dirty="0"/>
              <a:t>ch2Buy</a:t>
            </a:r>
            <a:endParaRPr sz="11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013626" y="2635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3838607" y="36424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902535" y="76756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2848526" y="74650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4673507" y="74650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81;p40">
            <a:extLst>
              <a:ext uri="{FF2B5EF4-FFF2-40B4-BE49-F238E27FC236}">
                <a16:creationId xmlns:a16="http://schemas.microsoft.com/office/drawing/2014/main" id="{89ED2AAB-7834-D3EA-88DF-9FE5AF353B49}"/>
              </a:ext>
            </a:extLst>
          </p:cNvPr>
          <p:cNvSpPr txBox="1">
            <a:spLocks/>
          </p:cNvSpPr>
          <p:nvPr/>
        </p:nvSpPr>
        <p:spPr>
          <a:xfrm>
            <a:off x="5905668" y="868917"/>
            <a:ext cx="1520111" cy="36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1400"/>
              <a:t>SERVICES</a:t>
            </a:r>
          </a:p>
        </p:txBody>
      </p:sp>
      <p:sp>
        <p:nvSpPr>
          <p:cNvPr id="3" name="Google Shape;182;p40">
            <a:extLst>
              <a:ext uri="{FF2B5EF4-FFF2-40B4-BE49-F238E27FC236}">
                <a16:creationId xmlns:a16="http://schemas.microsoft.com/office/drawing/2014/main" id="{0D52D5B5-5D14-C187-ED7E-681E5D251B1A}"/>
              </a:ext>
            </a:extLst>
          </p:cNvPr>
          <p:cNvSpPr txBox="1">
            <a:spLocks/>
          </p:cNvSpPr>
          <p:nvPr/>
        </p:nvSpPr>
        <p:spPr>
          <a:xfrm>
            <a:off x="5779866" y="1401416"/>
            <a:ext cx="1771656" cy="1170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CA" sz="1100"/>
              <a:t>Les boutons d’aide pour utilisateurs</a:t>
            </a:r>
          </a:p>
          <a:p>
            <a:pPr marL="0" indent="0"/>
            <a:r>
              <a:rPr lang="fr-CA" sz="1100"/>
              <a:t>(Ex: MDP oublie, retour, accéder sans connexion)</a:t>
            </a:r>
          </a:p>
        </p:txBody>
      </p:sp>
      <p:sp>
        <p:nvSpPr>
          <p:cNvPr id="4" name="Google Shape;186;p40">
            <a:extLst>
              <a:ext uri="{FF2B5EF4-FFF2-40B4-BE49-F238E27FC236}">
                <a16:creationId xmlns:a16="http://schemas.microsoft.com/office/drawing/2014/main" id="{804E3292-5F0F-8D08-E774-C7861EEACD52}"/>
              </a:ext>
            </a:extLst>
          </p:cNvPr>
          <p:cNvSpPr txBox="1">
            <a:spLocks/>
          </p:cNvSpPr>
          <p:nvPr/>
        </p:nvSpPr>
        <p:spPr>
          <a:xfrm>
            <a:off x="5484521" y="36424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04</a:t>
            </a:r>
          </a:p>
        </p:txBody>
      </p:sp>
      <p:sp>
        <p:nvSpPr>
          <p:cNvPr id="5" name="Google Shape;181;p40">
            <a:extLst>
              <a:ext uri="{FF2B5EF4-FFF2-40B4-BE49-F238E27FC236}">
                <a16:creationId xmlns:a16="http://schemas.microsoft.com/office/drawing/2014/main" id="{13C716C1-C040-C8C7-5E34-91634AAFBC88}"/>
              </a:ext>
            </a:extLst>
          </p:cNvPr>
          <p:cNvSpPr txBox="1">
            <a:spLocks/>
          </p:cNvSpPr>
          <p:nvPr/>
        </p:nvSpPr>
        <p:spPr>
          <a:xfrm>
            <a:off x="7467464" y="614604"/>
            <a:ext cx="1520111" cy="88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1200"/>
              <a:t>Page principale et page Recherche</a:t>
            </a:r>
          </a:p>
        </p:txBody>
      </p:sp>
      <p:sp>
        <p:nvSpPr>
          <p:cNvPr id="6" name="Google Shape;182;p40">
            <a:extLst>
              <a:ext uri="{FF2B5EF4-FFF2-40B4-BE49-F238E27FC236}">
                <a16:creationId xmlns:a16="http://schemas.microsoft.com/office/drawing/2014/main" id="{E5523BEB-D9CB-9323-33AF-3CF91B8230A3}"/>
              </a:ext>
            </a:extLst>
          </p:cNvPr>
          <p:cNvSpPr txBox="1">
            <a:spLocks/>
          </p:cNvSpPr>
          <p:nvPr/>
        </p:nvSpPr>
        <p:spPr>
          <a:xfrm>
            <a:off x="7551521" y="1364993"/>
            <a:ext cx="1520111" cy="81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CA" sz="1100"/>
              <a:t>Présentation des produits et la page</a:t>
            </a:r>
          </a:p>
        </p:txBody>
      </p:sp>
      <p:sp>
        <p:nvSpPr>
          <p:cNvPr id="7" name="Google Shape;186;p40">
            <a:extLst>
              <a:ext uri="{FF2B5EF4-FFF2-40B4-BE49-F238E27FC236}">
                <a16:creationId xmlns:a16="http://schemas.microsoft.com/office/drawing/2014/main" id="{4AA46F28-216F-3170-7E69-20D077EF28BF}"/>
              </a:ext>
            </a:extLst>
          </p:cNvPr>
          <p:cNvSpPr txBox="1">
            <a:spLocks/>
          </p:cNvSpPr>
          <p:nvPr/>
        </p:nvSpPr>
        <p:spPr>
          <a:xfrm>
            <a:off x="7130374" y="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8" name="Google Shape;181;p40">
            <a:extLst>
              <a:ext uri="{FF2B5EF4-FFF2-40B4-BE49-F238E27FC236}">
                <a16:creationId xmlns:a16="http://schemas.microsoft.com/office/drawing/2014/main" id="{4C99BBAD-950D-D4F8-C40F-C3000A6D596F}"/>
              </a:ext>
            </a:extLst>
          </p:cNvPr>
          <p:cNvSpPr txBox="1">
            <a:spLocks/>
          </p:cNvSpPr>
          <p:nvPr/>
        </p:nvSpPr>
        <p:spPr>
          <a:xfrm>
            <a:off x="1178368" y="3120144"/>
            <a:ext cx="1520111" cy="47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1400"/>
              <a:t>Header et </a:t>
            </a:r>
            <a:r>
              <a:rPr lang="fr-CA" sz="1400" err="1"/>
              <a:t>footer</a:t>
            </a:r>
            <a:endParaRPr lang="fr-CA" sz="1400"/>
          </a:p>
        </p:txBody>
      </p:sp>
      <p:sp>
        <p:nvSpPr>
          <p:cNvPr id="9" name="Google Shape;182;p40">
            <a:extLst>
              <a:ext uri="{FF2B5EF4-FFF2-40B4-BE49-F238E27FC236}">
                <a16:creationId xmlns:a16="http://schemas.microsoft.com/office/drawing/2014/main" id="{AAAED375-A982-7418-3308-350932212BE4}"/>
              </a:ext>
            </a:extLst>
          </p:cNvPr>
          <p:cNvSpPr txBox="1">
            <a:spLocks/>
          </p:cNvSpPr>
          <p:nvPr/>
        </p:nvSpPr>
        <p:spPr>
          <a:xfrm>
            <a:off x="1172122" y="3707746"/>
            <a:ext cx="1520111" cy="81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CA" sz="1100" dirty="0"/>
              <a:t>Présentation de l’</a:t>
            </a:r>
            <a:r>
              <a:rPr lang="fr-CA" sz="1100" dirty="0" err="1"/>
              <a:t>utilite</a:t>
            </a:r>
            <a:r>
              <a:rPr lang="fr-CA" sz="1100" dirty="0"/>
              <a:t> de header et </a:t>
            </a:r>
            <a:r>
              <a:rPr lang="fr-CA" sz="1100" dirty="0" err="1"/>
              <a:t>footer</a:t>
            </a:r>
            <a:r>
              <a:rPr lang="fr-CA" sz="1100" dirty="0"/>
              <a:t> utilise</a:t>
            </a:r>
          </a:p>
        </p:txBody>
      </p:sp>
      <p:sp>
        <p:nvSpPr>
          <p:cNvPr id="10" name="Google Shape;186;p40">
            <a:extLst>
              <a:ext uri="{FF2B5EF4-FFF2-40B4-BE49-F238E27FC236}">
                <a16:creationId xmlns:a16="http://schemas.microsoft.com/office/drawing/2014/main" id="{9B46D9E9-4630-F57C-B7C1-7F4C7D207A5E}"/>
              </a:ext>
            </a:extLst>
          </p:cNvPr>
          <p:cNvSpPr txBox="1">
            <a:spLocks/>
          </p:cNvSpPr>
          <p:nvPr/>
        </p:nvSpPr>
        <p:spPr>
          <a:xfrm>
            <a:off x="856992" y="2330758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11" name="Google Shape;181;p40">
            <a:extLst>
              <a:ext uri="{FF2B5EF4-FFF2-40B4-BE49-F238E27FC236}">
                <a16:creationId xmlns:a16="http://schemas.microsoft.com/office/drawing/2014/main" id="{E2DB4023-2024-3297-D55D-3BA8B00452F3}"/>
              </a:ext>
            </a:extLst>
          </p:cNvPr>
          <p:cNvSpPr txBox="1">
            <a:spLocks/>
          </p:cNvSpPr>
          <p:nvPr/>
        </p:nvSpPr>
        <p:spPr>
          <a:xfrm>
            <a:off x="4826837" y="3206771"/>
            <a:ext cx="1520111" cy="36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1400"/>
              <a:t>Panier</a:t>
            </a:r>
          </a:p>
        </p:txBody>
      </p:sp>
      <p:sp>
        <p:nvSpPr>
          <p:cNvPr id="12" name="Google Shape;182;p40">
            <a:extLst>
              <a:ext uri="{FF2B5EF4-FFF2-40B4-BE49-F238E27FC236}">
                <a16:creationId xmlns:a16="http://schemas.microsoft.com/office/drawing/2014/main" id="{015A172F-ACC1-C09E-7957-20DA989DE5DD}"/>
              </a:ext>
            </a:extLst>
          </p:cNvPr>
          <p:cNvSpPr txBox="1">
            <a:spLocks/>
          </p:cNvSpPr>
          <p:nvPr/>
        </p:nvSpPr>
        <p:spPr>
          <a:xfrm>
            <a:off x="4826837" y="3739271"/>
            <a:ext cx="1520111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100"/>
              <a:t>Explication de la page panier</a:t>
            </a:r>
          </a:p>
        </p:txBody>
      </p:sp>
      <p:sp>
        <p:nvSpPr>
          <p:cNvPr id="13" name="Google Shape;186;p40">
            <a:extLst>
              <a:ext uri="{FF2B5EF4-FFF2-40B4-BE49-F238E27FC236}">
                <a16:creationId xmlns:a16="http://schemas.microsoft.com/office/drawing/2014/main" id="{32401853-1EA4-81E6-8897-399C068D9308}"/>
              </a:ext>
            </a:extLst>
          </p:cNvPr>
          <p:cNvSpPr txBox="1">
            <a:spLocks/>
          </p:cNvSpPr>
          <p:nvPr/>
        </p:nvSpPr>
        <p:spPr>
          <a:xfrm>
            <a:off x="4511707" y="236228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08</a:t>
            </a:r>
          </a:p>
        </p:txBody>
      </p:sp>
      <p:sp>
        <p:nvSpPr>
          <p:cNvPr id="14" name="Google Shape;181;p40">
            <a:extLst>
              <a:ext uri="{FF2B5EF4-FFF2-40B4-BE49-F238E27FC236}">
                <a16:creationId xmlns:a16="http://schemas.microsoft.com/office/drawing/2014/main" id="{750561BB-6710-1E3D-CED2-C42BFC80992C}"/>
              </a:ext>
            </a:extLst>
          </p:cNvPr>
          <p:cNvSpPr txBox="1">
            <a:spLocks/>
          </p:cNvSpPr>
          <p:nvPr/>
        </p:nvSpPr>
        <p:spPr>
          <a:xfrm>
            <a:off x="6536928" y="3169452"/>
            <a:ext cx="1520111" cy="36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1400"/>
              <a:t>Transaction</a:t>
            </a:r>
          </a:p>
        </p:txBody>
      </p:sp>
      <p:sp>
        <p:nvSpPr>
          <p:cNvPr id="15" name="Google Shape;182;p40">
            <a:extLst>
              <a:ext uri="{FF2B5EF4-FFF2-40B4-BE49-F238E27FC236}">
                <a16:creationId xmlns:a16="http://schemas.microsoft.com/office/drawing/2014/main" id="{311F6B70-EAB3-C4D1-286F-B28D8B88776C}"/>
              </a:ext>
            </a:extLst>
          </p:cNvPr>
          <p:cNvSpPr txBox="1">
            <a:spLocks/>
          </p:cNvSpPr>
          <p:nvPr/>
        </p:nvSpPr>
        <p:spPr>
          <a:xfrm>
            <a:off x="6536928" y="3701952"/>
            <a:ext cx="1520111" cy="72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100"/>
              <a:t>Explication de façon de payer</a:t>
            </a:r>
          </a:p>
          <a:p>
            <a:pPr marL="0" indent="0"/>
            <a:endParaRPr lang="en-US" sz="1100"/>
          </a:p>
        </p:txBody>
      </p:sp>
      <p:sp>
        <p:nvSpPr>
          <p:cNvPr id="16" name="Google Shape;186;p40">
            <a:extLst>
              <a:ext uri="{FF2B5EF4-FFF2-40B4-BE49-F238E27FC236}">
                <a16:creationId xmlns:a16="http://schemas.microsoft.com/office/drawing/2014/main" id="{D84D0652-3FAD-0005-9107-FC2FB87CBAF6}"/>
              </a:ext>
            </a:extLst>
          </p:cNvPr>
          <p:cNvSpPr txBox="1">
            <a:spLocks/>
          </p:cNvSpPr>
          <p:nvPr/>
        </p:nvSpPr>
        <p:spPr>
          <a:xfrm>
            <a:off x="6221798" y="2324964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09</a:t>
            </a:r>
          </a:p>
        </p:txBody>
      </p:sp>
      <p:cxnSp>
        <p:nvCxnSpPr>
          <p:cNvPr id="20" name="Google Shape;187;p40">
            <a:extLst>
              <a:ext uri="{FF2B5EF4-FFF2-40B4-BE49-F238E27FC236}">
                <a16:creationId xmlns:a16="http://schemas.microsoft.com/office/drawing/2014/main" id="{F8D74524-254E-E8CC-9312-843A64F0F0F6}"/>
              </a:ext>
            </a:extLst>
          </p:cNvPr>
          <p:cNvCxnSpPr/>
          <p:nvPr/>
        </p:nvCxnSpPr>
        <p:spPr>
          <a:xfrm>
            <a:off x="1725263" y="302912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" name="Google Shape;187;p40">
            <a:extLst>
              <a:ext uri="{FF2B5EF4-FFF2-40B4-BE49-F238E27FC236}">
                <a16:creationId xmlns:a16="http://schemas.microsoft.com/office/drawing/2014/main" id="{98BEAFAC-1508-7A0C-CCAF-C8D49716A0D4}"/>
              </a:ext>
            </a:extLst>
          </p:cNvPr>
          <p:cNvCxnSpPr/>
          <p:nvPr/>
        </p:nvCxnSpPr>
        <p:spPr>
          <a:xfrm>
            <a:off x="5382665" y="304886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" name="Google Shape;187;p40">
            <a:extLst>
              <a:ext uri="{FF2B5EF4-FFF2-40B4-BE49-F238E27FC236}">
                <a16:creationId xmlns:a16="http://schemas.microsoft.com/office/drawing/2014/main" id="{9CF70681-9C7D-3DA1-189D-FB52DD64A39F}"/>
              </a:ext>
            </a:extLst>
          </p:cNvPr>
          <p:cNvCxnSpPr/>
          <p:nvPr/>
        </p:nvCxnSpPr>
        <p:spPr>
          <a:xfrm>
            <a:off x="7204706" y="302524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" name="Google Shape;187;p40">
            <a:extLst>
              <a:ext uri="{FF2B5EF4-FFF2-40B4-BE49-F238E27FC236}">
                <a16:creationId xmlns:a16="http://schemas.microsoft.com/office/drawing/2014/main" id="{4B52120E-2BED-4E73-1159-CD04330D1695}"/>
              </a:ext>
            </a:extLst>
          </p:cNvPr>
          <p:cNvCxnSpPr/>
          <p:nvPr/>
        </p:nvCxnSpPr>
        <p:spPr>
          <a:xfrm>
            <a:off x="6392279" y="71849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5" name="Google Shape;187;p40">
            <a:extLst>
              <a:ext uri="{FF2B5EF4-FFF2-40B4-BE49-F238E27FC236}">
                <a16:creationId xmlns:a16="http://schemas.microsoft.com/office/drawing/2014/main" id="{2E007C2E-8542-1003-CEA2-74681A27ADE4}"/>
              </a:ext>
            </a:extLst>
          </p:cNvPr>
          <p:cNvCxnSpPr/>
          <p:nvPr/>
        </p:nvCxnSpPr>
        <p:spPr>
          <a:xfrm>
            <a:off x="8028920" y="67281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" name="Google Shape;181;p40">
            <a:extLst>
              <a:ext uri="{FF2B5EF4-FFF2-40B4-BE49-F238E27FC236}">
                <a16:creationId xmlns:a16="http://schemas.microsoft.com/office/drawing/2014/main" id="{485C2F7B-F607-73D9-9FB7-F395AC161C69}"/>
              </a:ext>
            </a:extLst>
          </p:cNvPr>
          <p:cNvSpPr txBox="1">
            <a:spLocks/>
          </p:cNvSpPr>
          <p:nvPr/>
        </p:nvSpPr>
        <p:spPr>
          <a:xfrm>
            <a:off x="3065895" y="3151669"/>
            <a:ext cx="1520111" cy="47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1400" dirty="0"/>
              <a:t>Paramètre d’utilisateur</a:t>
            </a:r>
          </a:p>
        </p:txBody>
      </p:sp>
      <p:sp>
        <p:nvSpPr>
          <p:cNvPr id="27" name="Google Shape;182;p40">
            <a:extLst>
              <a:ext uri="{FF2B5EF4-FFF2-40B4-BE49-F238E27FC236}">
                <a16:creationId xmlns:a16="http://schemas.microsoft.com/office/drawing/2014/main" id="{2C8CEF3F-DE66-920A-452D-24E04D4F96B3}"/>
              </a:ext>
            </a:extLst>
          </p:cNvPr>
          <p:cNvSpPr txBox="1">
            <a:spLocks/>
          </p:cNvSpPr>
          <p:nvPr/>
        </p:nvSpPr>
        <p:spPr>
          <a:xfrm>
            <a:off x="3059649" y="3739271"/>
            <a:ext cx="1520111" cy="81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CA" sz="1100" dirty="0"/>
              <a:t>Explications d’</a:t>
            </a:r>
            <a:r>
              <a:rPr lang="fr-CA" sz="1100" dirty="0" err="1"/>
              <a:t>accesiblité</a:t>
            </a:r>
            <a:r>
              <a:rPr lang="fr-CA" sz="1100" dirty="0"/>
              <a:t> d’utilisateurs</a:t>
            </a:r>
          </a:p>
        </p:txBody>
      </p:sp>
      <p:sp>
        <p:nvSpPr>
          <p:cNvPr id="28" name="Google Shape;186;p40">
            <a:extLst>
              <a:ext uri="{FF2B5EF4-FFF2-40B4-BE49-F238E27FC236}">
                <a16:creationId xmlns:a16="http://schemas.microsoft.com/office/drawing/2014/main" id="{6B5011BD-C449-1F13-E210-9DE9360F665B}"/>
              </a:ext>
            </a:extLst>
          </p:cNvPr>
          <p:cNvSpPr txBox="1">
            <a:spLocks/>
          </p:cNvSpPr>
          <p:nvPr/>
        </p:nvSpPr>
        <p:spPr>
          <a:xfrm>
            <a:off x="2744519" y="236228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07</a:t>
            </a:r>
          </a:p>
        </p:txBody>
      </p:sp>
      <p:cxnSp>
        <p:nvCxnSpPr>
          <p:cNvPr id="29" name="Google Shape;187;p40">
            <a:extLst>
              <a:ext uri="{FF2B5EF4-FFF2-40B4-BE49-F238E27FC236}">
                <a16:creationId xmlns:a16="http://schemas.microsoft.com/office/drawing/2014/main" id="{E3B1699B-DB66-CC42-65C6-E631D3A365EE}"/>
              </a:ext>
            </a:extLst>
          </p:cNvPr>
          <p:cNvCxnSpPr/>
          <p:nvPr/>
        </p:nvCxnSpPr>
        <p:spPr>
          <a:xfrm>
            <a:off x="3612790" y="306064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ZoneTexte 2">
            <a:extLst>
              <a:ext uri="{FF2B5EF4-FFF2-40B4-BE49-F238E27FC236}">
                <a16:creationId xmlns:a16="http://schemas.microsoft.com/office/drawing/2014/main" id="{1D3DA229-F49B-D506-895B-A113ED975EC7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</a:t>
            </a:r>
            <a:endParaRPr lang="fr-CA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30">
            <a:extLst>
              <a:ext uri="{FF2B5EF4-FFF2-40B4-BE49-F238E27FC236}">
                <a16:creationId xmlns:a16="http://schemas.microsoft.com/office/drawing/2014/main" id="{56D71C90-8978-3050-BA92-920D04F5061E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16733" y="184827"/>
            <a:ext cx="4455268" cy="608924"/>
          </a:xfrm>
        </p:spPr>
        <p:txBody>
          <a:bodyPr/>
          <a:lstStyle/>
          <a:p>
            <a:r>
              <a:rPr lang="fr-CA" sz="1800"/>
              <a:t>Explication</a:t>
            </a:r>
            <a:r>
              <a:rPr lang="fr-CA" sz="2000"/>
              <a:t> du choix du sujet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45AE69-39FF-5E2D-7FF6-B4D35E4CD75D}"/>
              </a:ext>
            </a:extLst>
          </p:cNvPr>
          <p:cNvSpPr txBox="1"/>
          <p:nvPr/>
        </p:nvSpPr>
        <p:spPr>
          <a:xfrm>
            <a:off x="458923" y="1289386"/>
            <a:ext cx="34972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avons choisi de créer Tech2Buy, un site de vente d'électronique, pour plusieurs raisons :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Demande élevée : Les produits électroniques sont très recherchés, garantissant une audience large et active.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Apprentissage complet : Ce projet nous permet de travailler sur des fonctionnalités complexes</a:t>
            </a:r>
          </a:p>
        </p:txBody>
      </p:sp>
      <p:sp>
        <p:nvSpPr>
          <p:cNvPr id="7" name="Titre 30">
            <a:extLst>
              <a:ext uri="{FF2B5EF4-FFF2-40B4-BE49-F238E27FC236}">
                <a16:creationId xmlns:a16="http://schemas.microsoft.com/office/drawing/2014/main" id="{56D71C90-8978-3050-BA92-920D04F5061E}"/>
              </a:ext>
            </a:extLst>
          </p:cNvPr>
          <p:cNvSpPr txBox="1">
            <a:spLocks/>
          </p:cNvSpPr>
          <p:nvPr/>
        </p:nvSpPr>
        <p:spPr>
          <a:xfrm>
            <a:off x="3467681" y="294676"/>
            <a:ext cx="6156892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2000"/>
              <a:t>Difficulté rencontrée</a:t>
            </a:r>
          </a:p>
        </p:txBody>
      </p:sp>
      <p:sp>
        <p:nvSpPr>
          <p:cNvPr id="8" name="Titre 30">
            <a:extLst>
              <a:ext uri="{FF2B5EF4-FFF2-40B4-BE49-F238E27FC236}">
                <a16:creationId xmlns:a16="http://schemas.microsoft.com/office/drawing/2014/main" id="{AFA5DCC1-C950-8405-4FBF-42436B083076}"/>
              </a:ext>
            </a:extLst>
          </p:cNvPr>
          <p:cNvSpPr txBox="1">
            <a:spLocks/>
          </p:cNvSpPr>
          <p:nvPr/>
        </p:nvSpPr>
        <p:spPr>
          <a:xfrm>
            <a:off x="3391480" y="2592226"/>
            <a:ext cx="6156892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2000"/>
              <a:t>Éléments coupés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0439F72-22CB-D601-610E-47F6FE7CFC3F}"/>
              </a:ext>
            </a:extLst>
          </p:cNvPr>
          <p:cNvSpPr txBox="1"/>
          <p:nvPr/>
        </p:nvSpPr>
        <p:spPr>
          <a:xfrm>
            <a:off x="5437581" y="1289386"/>
            <a:ext cx="208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Utilisation des API : (</a:t>
            </a:r>
            <a:r>
              <a:rPr lang="fr-FR" dirty="0" err="1">
                <a:solidFill>
                  <a:schemeClr val="bg1"/>
                </a:solidFill>
              </a:rPr>
              <a:t>nodeMailer</a:t>
            </a:r>
            <a:r>
              <a:rPr lang="fr-FR" dirty="0">
                <a:solidFill>
                  <a:schemeClr val="bg1"/>
                </a:solidFill>
              </a:rPr>
              <a:t> et PayPal)</a:t>
            </a:r>
            <a:endParaRPr lang="fr-CA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7076EE9-7A54-C747-9442-AFB25BBE87C4}"/>
              </a:ext>
            </a:extLst>
          </p:cNvPr>
          <p:cNvSpPr txBox="1"/>
          <p:nvPr/>
        </p:nvSpPr>
        <p:spPr>
          <a:xfrm>
            <a:off x="5238584" y="3319562"/>
            <a:ext cx="27590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API Google Login : Intégration de l'API Google Login reportée en raison de la complexité et du temps requis pour assurer une sécurité optimale.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EB03AB3-C774-2176-56C4-FDCE5354B147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20256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A2E9BCA5-19C0-A1AA-036F-421CDF62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1F8E6A1A-AABD-D343-9BBB-DC47EF402579}"/>
              </a:ext>
            </a:extLst>
          </p:cNvPr>
          <p:cNvSpPr txBox="1">
            <a:spLocks/>
          </p:cNvSpPr>
          <p:nvPr/>
        </p:nvSpPr>
        <p:spPr>
          <a:xfrm>
            <a:off x="5914619" y="1504449"/>
            <a:ext cx="3176745" cy="294734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2000" b="1">
                <a:solidFill>
                  <a:schemeClr val="bg2">
                    <a:lumMod val="20000"/>
                    <a:lumOff val="80000"/>
                  </a:schemeClr>
                </a:solidFill>
              </a:rPr>
              <a:t>Permet l’utilisateur de :</a:t>
            </a:r>
          </a:p>
          <a:p>
            <a:pPr algn="l"/>
            <a:r>
              <a:rPr lang="fr-CA" sz="2000" b="1">
                <a:solidFill>
                  <a:schemeClr val="bg2">
                    <a:lumMod val="20000"/>
                    <a:lumOff val="80000"/>
                  </a:schemeClr>
                </a:solidFill>
              </a:rPr>
              <a:t>	- Créer un compte</a:t>
            </a:r>
          </a:p>
          <a:p>
            <a:pPr algn="l"/>
            <a:endParaRPr lang="fr-CA" sz="2000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fr-CA" sz="2000" b="1">
                <a:solidFill>
                  <a:schemeClr val="bg2">
                    <a:lumMod val="20000"/>
                    <a:lumOff val="80000"/>
                  </a:schemeClr>
                </a:solidFill>
              </a:rPr>
              <a:t>	- Se connecter</a:t>
            </a:r>
          </a:p>
          <a:p>
            <a:pPr algn="l"/>
            <a:endParaRPr lang="fr-CA" sz="2000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fr-CA" sz="2000" b="1">
                <a:solidFill>
                  <a:schemeClr val="bg2">
                    <a:lumMod val="20000"/>
                    <a:lumOff val="80000"/>
                  </a:schemeClr>
                </a:solidFill>
              </a:rPr>
              <a:t>	- Accéder le site sans un compte</a:t>
            </a:r>
          </a:p>
          <a:p>
            <a:endParaRPr lang="fr-CA" sz="2000" b="1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7EA606C6-7F37-9375-FE15-F6EC9F467C15}"/>
              </a:ext>
            </a:extLst>
          </p:cNvPr>
          <p:cNvSpPr txBox="1">
            <a:spLocks/>
          </p:cNvSpPr>
          <p:nvPr/>
        </p:nvSpPr>
        <p:spPr>
          <a:xfrm>
            <a:off x="303198" y="193653"/>
            <a:ext cx="6039043" cy="45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Page Index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CEF1A01-1832-654B-11C3-68AABE62B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4"/>
          <a:stretch/>
        </p:blipFill>
        <p:spPr>
          <a:xfrm>
            <a:off x="185195" y="1242345"/>
            <a:ext cx="5642658" cy="3091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ZoneTexte 2">
            <a:extLst>
              <a:ext uri="{FF2B5EF4-FFF2-40B4-BE49-F238E27FC236}">
                <a16:creationId xmlns:a16="http://schemas.microsoft.com/office/drawing/2014/main" id="{F9E38904-D776-FC2F-D875-1BD87AF864A8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</a:t>
            </a:r>
            <a:endParaRPr lang="fr-CA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10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1ED087F-3D14-48F6-4431-A1B528FF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8A04AAFF-E40C-2F6A-3ACD-E05D728D4FCA}"/>
              </a:ext>
            </a:extLst>
          </p:cNvPr>
          <p:cNvSpPr txBox="1">
            <a:spLocks/>
          </p:cNvSpPr>
          <p:nvPr/>
        </p:nvSpPr>
        <p:spPr>
          <a:xfrm>
            <a:off x="5613724" y="1974349"/>
            <a:ext cx="3176745" cy="149275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2000" b="1">
                <a:solidFill>
                  <a:schemeClr val="bg2">
                    <a:lumMod val="20000"/>
                    <a:lumOff val="80000"/>
                  </a:schemeClr>
                </a:solidFill>
              </a:rPr>
              <a:t>L’utilisateur doit remplir ce formulaire pour créer un compte.</a:t>
            </a:r>
          </a:p>
          <a:p>
            <a:endParaRPr lang="fr-CA" sz="2000" b="1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4880642C-EA52-3DA8-A720-F8BD4C8F6ED1}"/>
              </a:ext>
            </a:extLst>
          </p:cNvPr>
          <p:cNvSpPr txBox="1">
            <a:spLocks/>
          </p:cNvSpPr>
          <p:nvPr/>
        </p:nvSpPr>
        <p:spPr>
          <a:xfrm>
            <a:off x="303198" y="193653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Page Inscription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4F6F9-35A6-56B9-5B52-4C89B64287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63" r="9075"/>
          <a:stretch/>
        </p:blipFill>
        <p:spPr>
          <a:xfrm>
            <a:off x="1000125" y="1504449"/>
            <a:ext cx="4200525" cy="29473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ZoneTexte 2">
            <a:extLst>
              <a:ext uri="{FF2B5EF4-FFF2-40B4-BE49-F238E27FC236}">
                <a16:creationId xmlns:a16="http://schemas.microsoft.com/office/drawing/2014/main" id="{D6078E9E-1740-49D6-0666-D936DD643424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</a:t>
            </a:r>
            <a:endParaRPr lang="fr-CA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9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57928022-1B5F-7347-5BEE-86AF8A703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D76B8D75-1409-DB18-3D75-1AEF2AF2F60F}"/>
              </a:ext>
            </a:extLst>
          </p:cNvPr>
          <p:cNvSpPr txBox="1">
            <a:spLocks/>
          </p:cNvSpPr>
          <p:nvPr/>
        </p:nvSpPr>
        <p:spPr>
          <a:xfrm>
            <a:off x="5478563" y="829980"/>
            <a:ext cx="3563485" cy="4198998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1600" b="1">
                <a:solidFill>
                  <a:schemeClr val="bg2">
                    <a:lumMod val="20000"/>
                    <a:lumOff val="80000"/>
                  </a:schemeClr>
                </a:solidFill>
              </a:rPr>
              <a:t>- L’utilisateur peut se connecter en tapant son adresse courriel et son mot de passe</a:t>
            </a:r>
          </a:p>
          <a:p>
            <a:pPr algn="l"/>
            <a:endParaRPr lang="fr-CA" sz="1600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fr-CA" sz="1600" b="1">
                <a:solidFill>
                  <a:schemeClr val="bg2">
                    <a:lumMod val="20000"/>
                    <a:lumOff val="80000"/>
                  </a:schemeClr>
                </a:solidFill>
              </a:rPr>
              <a:t>- Si l’utilisateur a oublié son mot de passe, il a l’option de le réinitialiser</a:t>
            </a:r>
          </a:p>
          <a:p>
            <a:pPr algn="l"/>
            <a:r>
              <a:rPr lang="fr-CA" sz="1600" b="1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  <a:p>
            <a:pPr algn="l"/>
            <a:r>
              <a:rPr lang="fr-CA" sz="1600" b="1">
                <a:solidFill>
                  <a:schemeClr val="bg2">
                    <a:lumMod val="20000"/>
                    <a:lumOff val="80000"/>
                  </a:schemeClr>
                </a:solidFill>
              </a:rPr>
              <a:t>-Si l’utilisateur n’a pas de compte, il peut se créer un</a:t>
            </a:r>
          </a:p>
          <a:p>
            <a:pPr algn="l"/>
            <a:endParaRPr lang="fr-CA" sz="1600" b="1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E4E1BF6A-857D-0CB6-A732-E9E5CD24F5CF}"/>
              </a:ext>
            </a:extLst>
          </p:cNvPr>
          <p:cNvSpPr txBox="1">
            <a:spLocks/>
          </p:cNvSpPr>
          <p:nvPr/>
        </p:nvSpPr>
        <p:spPr>
          <a:xfrm>
            <a:off x="303198" y="193653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CA" sz="3200">
                <a:solidFill>
                  <a:schemeClr val="accent1"/>
                </a:solidFill>
              </a:rPr>
              <a:t>Page Connexion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72EB2A-62FF-C8A8-D01A-51C347E66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3" t="7803" r="13040" b="10611"/>
          <a:stretch/>
        </p:blipFill>
        <p:spPr>
          <a:xfrm>
            <a:off x="744841" y="1265626"/>
            <a:ext cx="4198633" cy="2525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1928EA-CB7F-024F-9EB7-F57C32B05BEF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</a:t>
            </a:r>
            <a:endParaRPr lang="fr-CA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8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40F7B8E5-BD29-507B-973B-9B2FD1BBA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25CB86C9-9F2C-EC8B-CB84-2EE25CB7781E}"/>
              </a:ext>
            </a:extLst>
          </p:cNvPr>
          <p:cNvSpPr txBox="1">
            <a:spLocks/>
          </p:cNvSpPr>
          <p:nvPr/>
        </p:nvSpPr>
        <p:spPr>
          <a:xfrm>
            <a:off x="5891538" y="1428807"/>
            <a:ext cx="2687192" cy="2856103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fr-FR" sz="1600" b="1">
                <a:solidFill>
                  <a:schemeClr val="bg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L'utilisateur peut réinitialiser son mot de passe s'il l'a oublié.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CA" sz="1600" b="1">
              <a:solidFill>
                <a:schemeClr val="bg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>
                <a:solidFill>
                  <a:schemeClr val="bg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lien est envoyé par courriel pour modifier le mot de passe.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600" b="1">
              <a:solidFill>
                <a:schemeClr val="bg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err="1">
                <a:solidFill>
                  <a:schemeClr val="bg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Nodemailer</a:t>
            </a:r>
            <a:endParaRPr lang="fr-CA" sz="1600" b="1">
              <a:solidFill>
                <a:schemeClr val="bg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B38FCB05-4E01-0A6F-43FA-21AC242ED960}"/>
              </a:ext>
            </a:extLst>
          </p:cNvPr>
          <p:cNvSpPr txBox="1">
            <a:spLocks/>
          </p:cNvSpPr>
          <p:nvPr/>
        </p:nvSpPr>
        <p:spPr>
          <a:xfrm>
            <a:off x="303198" y="193653"/>
            <a:ext cx="6666831" cy="696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CA" sz="2800">
                <a:solidFill>
                  <a:schemeClr val="accent1"/>
                </a:solidFill>
              </a:rPr>
              <a:t>Réinitialisation de Mot de passe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8A224803-45F4-C896-1EBB-FDECE83D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3" y="2131843"/>
            <a:ext cx="5482119" cy="28561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AAB22EB-5073-C4F1-8A98-B9ADF8D1899A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C9AD78-840F-C98F-7A41-37BBBF23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82" y="890177"/>
            <a:ext cx="4437268" cy="1030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986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61ED087F-3D14-48F6-4431-A1B528FFD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70;p39">
            <a:extLst>
              <a:ext uri="{FF2B5EF4-FFF2-40B4-BE49-F238E27FC236}">
                <a16:creationId xmlns:a16="http://schemas.microsoft.com/office/drawing/2014/main" id="{4880642C-EA52-3DA8-A720-F8BD4C8F6ED1}"/>
              </a:ext>
            </a:extLst>
          </p:cNvPr>
          <p:cNvSpPr txBox="1">
            <a:spLocks/>
          </p:cNvSpPr>
          <p:nvPr/>
        </p:nvSpPr>
        <p:spPr>
          <a:xfrm>
            <a:off x="647887" y="324274"/>
            <a:ext cx="6039043" cy="55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>
                <a:solidFill>
                  <a:schemeClr val="accent1"/>
                </a:solidFill>
              </a:rPr>
              <a:t>Confirmation de l'envoi de l'email</a:t>
            </a:r>
            <a:endParaRPr lang="fr-CA" sz="240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050E9-03B4-DEB2-2500-525B0DC68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7" t="8989" r="10401" b="3492"/>
          <a:stretch/>
        </p:blipFill>
        <p:spPr>
          <a:xfrm>
            <a:off x="626170" y="824320"/>
            <a:ext cx="4192623" cy="27821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641D264-BD8F-221B-3894-7EA351B5151F}"/>
              </a:ext>
            </a:extLst>
          </p:cNvPr>
          <p:cNvSpPr txBox="1"/>
          <p:nvPr/>
        </p:nvSpPr>
        <p:spPr>
          <a:xfrm>
            <a:off x="8883608" y="4832392"/>
            <a:ext cx="260392" cy="3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543751EA-139A-F49E-BE4B-ABC05C297B63}"/>
              </a:ext>
            </a:extLst>
          </p:cNvPr>
          <p:cNvSpPr txBox="1">
            <a:spLocks/>
          </p:cNvSpPr>
          <p:nvPr/>
        </p:nvSpPr>
        <p:spPr>
          <a:xfrm>
            <a:off x="5438268" y="1601670"/>
            <a:ext cx="2687192" cy="148363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l"/>
            <a:r>
              <a:rPr lang="fr-FR" sz="1600" b="1">
                <a:solidFill>
                  <a:schemeClr val="bg2">
                    <a:lumMod val="20000"/>
                    <a:lumOff val="8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L'utilisateur est redirigé vers une page confirmant l'envoi du lien vers son courriel.</a:t>
            </a:r>
            <a:endParaRPr lang="fr-CA" sz="1600" b="1">
              <a:solidFill>
                <a:schemeClr val="bg2">
                  <a:lumMod val="20000"/>
                  <a:lumOff val="8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775D5F1-0EA4-0B7C-1964-61A325F42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7" y="3677462"/>
            <a:ext cx="4895202" cy="13398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606810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Macintosh PowerPoint</Application>
  <PresentationFormat>On-screen Show (16:9)</PresentationFormat>
  <Paragraphs>115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ADLaM Display</vt:lpstr>
      <vt:lpstr>Aharoni</vt:lpstr>
      <vt:lpstr>Arial</vt:lpstr>
      <vt:lpstr>Mistral</vt:lpstr>
      <vt:lpstr>Montserrat</vt:lpstr>
      <vt:lpstr>Montserrat ExtraBold</vt:lpstr>
      <vt:lpstr>Montserrat ExtraLight</vt:lpstr>
      <vt:lpstr>var(--lato-font)</vt:lpstr>
      <vt:lpstr>Futuristic Background by Slidesgo</vt:lpstr>
      <vt:lpstr>Tech2Buy</vt:lpstr>
      <vt:lpstr> Présentation des Membres</vt:lpstr>
      <vt:lpstr>01</vt:lpstr>
      <vt:lpstr>Explication du choix du sujet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Respect des principes Solid, Dry et Kiss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Rajaratnam, Thanushan</cp:lastModifiedBy>
  <cp:revision>1</cp:revision>
  <dcterms:modified xsi:type="dcterms:W3CDTF">2024-05-22T03:56:26Z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615819-ba40-4aaf-a034-39fd1d37cddf_Enabled">
    <vt:lpwstr>true</vt:lpwstr>
  </property>
  <property fmtid="{D5CDD505-2E9C-101B-9397-08002B2CF9AE}" pid="3" name="MSIP_Label_6b615819-ba40-4aaf-a034-39fd1d37cddf_SetDate">
    <vt:lpwstr>2024-05-08T13:02:16Z</vt:lpwstr>
  </property>
  <property fmtid="{D5CDD505-2E9C-101B-9397-08002B2CF9AE}" pid="4" name="MSIP_Label_6b615819-ba40-4aaf-a034-39fd1d37cddf_Method">
    <vt:lpwstr>Privileged</vt:lpwstr>
  </property>
  <property fmtid="{D5CDD505-2E9C-101B-9397-08002B2CF9AE}" pid="5" name="MSIP_Label_6b615819-ba40-4aaf-a034-39fd1d37cddf_Name">
    <vt:lpwstr>defa4170-0d19-0005-0004-bc88714345d2</vt:lpwstr>
  </property>
  <property fmtid="{D5CDD505-2E9C-101B-9397-08002B2CF9AE}" pid="6" name="MSIP_Label_6b615819-ba40-4aaf-a034-39fd1d37cddf_SiteId">
    <vt:lpwstr>f9182dd7-4234-41fb-9e9c-dd20d493b548</vt:lpwstr>
  </property>
  <property fmtid="{D5CDD505-2E9C-101B-9397-08002B2CF9AE}" pid="7" name="MSIP_Label_6b615819-ba40-4aaf-a034-39fd1d37cddf_ActionId">
    <vt:lpwstr>27f655c8-bfdf-48a1-bab6-b7ede64c2658</vt:lpwstr>
  </property>
  <property fmtid="{D5CDD505-2E9C-101B-9397-08002B2CF9AE}" pid="8" name="MSIP_Label_6b615819-ba40-4aaf-a034-39fd1d37cddf_ContentBits">
    <vt:lpwstr>0</vt:lpwstr>
  </property>
</Properties>
</file>